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3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EE707A-2AF7-47F2-B428-DC4AE690BD1B}" v="1" dt="2026-09-28T06:56:06.638"/>
    <p1510:client id="{85D14A2A-96B8-4D82-AB30-E16B8446E5EC}" v="1" dt="2026-09-28T07:10:30.1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1" d="100"/>
          <a:sy n="81" d="100"/>
        </p:scale>
        <p:origin x="91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rágh Andrea Ildikó" userId="286b9511-8bba-4a82-8882-e087ec1a2748" providerId="ADAL" clId="{AAE5922E-2D76-4A64-B5BE-99FC08A0D170}"/>
    <pc:docChg chg="undo custSel addSld delSld modSld sldOrd">
      <pc:chgData name="Virágh Andrea Ildikó" userId="286b9511-8bba-4a82-8882-e087ec1a2748" providerId="ADAL" clId="{AAE5922E-2D76-4A64-B5BE-99FC08A0D170}" dt="2026-09-28T07:31:49.790" v="57" actId="47"/>
      <pc:docMkLst>
        <pc:docMk/>
      </pc:docMkLst>
      <pc:sldChg chg="addSp delSp modSp del mod ord">
        <pc:chgData name="Virágh Andrea Ildikó" userId="286b9511-8bba-4a82-8882-e087ec1a2748" providerId="ADAL" clId="{AAE5922E-2D76-4A64-B5BE-99FC08A0D170}" dt="2026-09-28T07:31:49.790" v="57" actId="47"/>
        <pc:sldMkLst>
          <pc:docMk/>
          <pc:sldMk cId="0" sldId="259"/>
        </pc:sldMkLst>
        <pc:spChg chg="del">
          <ac:chgData name="Virágh Andrea Ildikó" userId="286b9511-8bba-4a82-8882-e087ec1a2748" providerId="ADAL" clId="{AAE5922E-2D76-4A64-B5BE-99FC08A0D170}" dt="2026-09-28T06:57:10.542" v="18" actId="478"/>
          <ac:spMkLst>
            <pc:docMk/>
            <pc:sldMk cId="0" sldId="259"/>
            <ac:spMk id="3" creationId="{00000000-0000-0000-0000-000000000000}"/>
          </ac:spMkLst>
        </pc:spChg>
        <pc:spChg chg="add del mod">
          <ac:chgData name="Virágh Andrea Ildikó" userId="286b9511-8bba-4a82-8882-e087ec1a2748" providerId="ADAL" clId="{AAE5922E-2D76-4A64-B5BE-99FC08A0D170}" dt="2026-09-28T07:12:13.992" v="38" actId="1076"/>
          <ac:spMkLst>
            <pc:docMk/>
            <pc:sldMk cId="0" sldId="259"/>
            <ac:spMk id="4" creationId="{00000000-0000-0000-0000-000000000000}"/>
          </ac:spMkLst>
        </pc:spChg>
        <pc:spChg chg="add del mod">
          <ac:chgData name="Virágh Andrea Ildikó" userId="286b9511-8bba-4a82-8882-e087ec1a2748" providerId="ADAL" clId="{AAE5922E-2D76-4A64-B5BE-99FC08A0D170}" dt="2026-09-28T07:12:30.679" v="41" actId="1076"/>
          <ac:spMkLst>
            <pc:docMk/>
            <pc:sldMk cId="0" sldId="259"/>
            <ac:spMk id="5" creationId="{00000000-0000-0000-0000-000000000000}"/>
          </ac:spMkLst>
        </pc:spChg>
        <pc:spChg chg="add del mod">
          <ac:chgData name="Virágh Andrea Ildikó" userId="286b9511-8bba-4a82-8882-e087ec1a2748" providerId="ADAL" clId="{AAE5922E-2D76-4A64-B5BE-99FC08A0D170}" dt="2026-09-28T07:11:57.824" v="36" actId="478"/>
          <ac:spMkLst>
            <pc:docMk/>
            <pc:sldMk cId="0" sldId="259"/>
            <ac:spMk id="6" creationId="{00000000-0000-0000-0000-000000000000}"/>
          </ac:spMkLst>
        </pc:spChg>
        <pc:spChg chg="del">
          <ac:chgData name="Virágh Andrea Ildikó" userId="286b9511-8bba-4a82-8882-e087ec1a2748" providerId="ADAL" clId="{AAE5922E-2D76-4A64-B5BE-99FC08A0D170}" dt="2026-09-28T07:10:08.662" v="20" actId="478"/>
          <ac:spMkLst>
            <pc:docMk/>
            <pc:sldMk cId="0" sldId="259"/>
            <ac:spMk id="7" creationId="{00000000-0000-0000-0000-000000000000}"/>
          </ac:spMkLst>
        </pc:spChg>
        <pc:spChg chg="del">
          <ac:chgData name="Virágh Andrea Ildikó" userId="286b9511-8bba-4a82-8882-e087ec1a2748" providerId="ADAL" clId="{AAE5922E-2D76-4A64-B5BE-99FC08A0D170}" dt="2026-09-28T07:10:10.656" v="21" actId="478"/>
          <ac:spMkLst>
            <pc:docMk/>
            <pc:sldMk cId="0" sldId="259"/>
            <ac:spMk id="8" creationId="{00000000-0000-0000-0000-000000000000}"/>
          </ac:spMkLst>
        </pc:spChg>
      </pc:sldChg>
      <pc:sldChg chg="addSp delSp mod ord">
        <pc:chgData name="Virágh Andrea Ildikó" userId="286b9511-8bba-4a82-8882-e087ec1a2748" providerId="ADAL" clId="{AAE5922E-2D76-4A64-B5BE-99FC08A0D170}" dt="2026-09-28T07:20:46.380" v="48"/>
        <pc:sldMkLst>
          <pc:docMk/>
          <pc:sldMk cId="0" sldId="263"/>
        </pc:sldMkLst>
        <pc:picChg chg="add del">
          <ac:chgData name="Virágh Andrea Ildikó" userId="286b9511-8bba-4a82-8882-e087ec1a2748" providerId="ADAL" clId="{AAE5922E-2D76-4A64-B5BE-99FC08A0D170}" dt="2026-09-28T06:55:55.802" v="5" actId="22"/>
          <ac:picMkLst>
            <pc:docMk/>
            <pc:sldMk cId="0" sldId="263"/>
            <ac:picMk id="10" creationId="{B665A4EF-1EA8-0D0B-1C64-8D6414EB99E3}"/>
          </ac:picMkLst>
        </pc:picChg>
        <pc:picChg chg="add del">
          <ac:chgData name="Virágh Andrea Ildikó" userId="286b9511-8bba-4a82-8882-e087ec1a2748" providerId="ADAL" clId="{AAE5922E-2D76-4A64-B5BE-99FC08A0D170}" dt="2026-09-28T06:55:55.243" v="4" actId="22"/>
          <ac:picMkLst>
            <pc:docMk/>
            <pc:sldMk cId="0" sldId="263"/>
            <ac:picMk id="12" creationId="{DAC50E65-7066-3827-1DC9-3DAF23495CA3}"/>
          </ac:picMkLst>
        </pc:picChg>
      </pc:sldChg>
      <pc:sldChg chg="modSp mod">
        <pc:chgData name="Virágh Andrea Ildikó" userId="286b9511-8bba-4a82-8882-e087ec1a2748" providerId="ADAL" clId="{AAE5922E-2D76-4A64-B5BE-99FC08A0D170}" dt="2026-09-27T21:20:23.470" v="1" actId="14100"/>
        <pc:sldMkLst>
          <pc:docMk/>
          <pc:sldMk cId="0" sldId="264"/>
        </pc:sldMkLst>
        <pc:spChg chg="mod">
          <ac:chgData name="Virágh Andrea Ildikó" userId="286b9511-8bba-4a82-8882-e087ec1a2748" providerId="ADAL" clId="{AAE5922E-2D76-4A64-B5BE-99FC08A0D170}" dt="2026-09-27T21:20:19.873" v="0" actId="14100"/>
          <ac:spMkLst>
            <pc:docMk/>
            <pc:sldMk cId="0" sldId="264"/>
            <ac:spMk id="10" creationId="{00000000-0000-0000-0000-000000000000}"/>
          </ac:spMkLst>
        </pc:spChg>
        <pc:spChg chg="mod">
          <ac:chgData name="Virágh Andrea Ildikó" userId="286b9511-8bba-4a82-8882-e087ec1a2748" providerId="ADAL" clId="{AAE5922E-2D76-4A64-B5BE-99FC08A0D170}" dt="2026-09-27T21:20:23.470" v="1" actId="14100"/>
          <ac:spMkLst>
            <pc:docMk/>
            <pc:sldMk cId="0" sldId="264"/>
            <ac:spMk id="11" creationId="{00000000-0000-0000-0000-000000000000}"/>
          </ac:spMkLst>
        </pc:spChg>
      </pc:sldChg>
      <pc:sldChg chg="del ord">
        <pc:chgData name="Virágh Andrea Ildikó" userId="286b9511-8bba-4a82-8882-e087ec1a2748" providerId="ADAL" clId="{AAE5922E-2D76-4A64-B5BE-99FC08A0D170}" dt="2026-09-28T07:31:49.790" v="57" actId="47"/>
        <pc:sldMkLst>
          <pc:docMk/>
          <pc:sldMk cId="1940002238" sldId="266"/>
        </pc:sldMkLst>
      </pc:sldChg>
      <pc:sldChg chg="del">
        <pc:chgData name="Virágh Andrea Ildikó" userId="286b9511-8bba-4a82-8882-e087ec1a2748" providerId="ADAL" clId="{AAE5922E-2D76-4A64-B5BE-99FC08A0D170}" dt="2026-09-28T07:31:49.790" v="57" actId="47"/>
        <pc:sldMkLst>
          <pc:docMk/>
          <pc:sldMk cId="33613678" sldId="267"/>
        </pc:sldMkLst>
      </pc:sldChg>
      <pc:sldChg chg="del">
        <pc:chgData name="Virágh Andrea Ildikó" userId="286b9511-8bba-4a82-8882-e087ec1a2748" providerId="ADAL" clId="{AAE5922E-2D76-4A64-B5BE-99FC08A0D170}" dt="2026-09-28T07:31:49.790" v="57" actId="47"/>
        <pc:sldMkLst>
          <pc:docMk/>
          <pc:sldMk cId="896270987" sldId="268"/>
        </pc:sldMkLst>
      </pc:sldChg>
      <pc:sldChg chg="addSp delSp modSp add del mod ord setBg">
        <pc:chgData name="Virágh Andrea Ildikó" userId="286b9511-8bba-4a82-8882-e087ec1a2748" providerId="ADAL" clId="{AAE5922E-2D76-4A64-B5BE-99FC08A0D170}" dt="2026-09-28T07:31:49.790" v="57" actId="47"/>
        <pc:sldMkLst>
          <pc:docMk/>
          <pc:sldMk cId="0" sldId="269"/>
        </pc:sldMkLst>
        <pc:spChg chg="mod">
          <ac:chgData name="Virágh Andrea Ildikó" userId="286b9511-8bba-4a82-8882-e087ec1a2748" providerId="ADAL" clId="{AAE5922E-2D76-4A64-B5BE-99FC08A0D170}" dt="2026-09-28T07:13:01.072" v="42" actId="255"/>
          <ac:spMkLst>
            <pc:docMk/>
            <pc:sldMk cId="0" sldId="269"/>
            <ac:spMk id="3" creationId="{00000000-0000-0000-0000-000000000000}"/>
          </ac:spMkLst>
        </pc:spChg>
        <pc:spChg chg="add del mod">
          <ac:chgData name="Virágh Andrea Ildikó" userId="286b9511-8bba-4a82-8882-e087ec1a2748" providerId="ADAL" clId="{AAE5922E-2D76-4A64-B5BE-99FC08A0D170}" dt="2026-09-28T06:57:03.945" v="17" actId="478"/>
          <ac:spMkLst>
            <pc:docMk/>
            <pc:sldMk cId="0" sldId="269"/>
            <ac:spMk id="4" creationId="{00000000-0000-0000-0000-000000000000}"/>
          </ac:spMkLst>
        </pc:spChg>
        <pc:spChg chg="del mod">
          <ac:chgData name="Virágh Andrea Ildikó" userId="286b9511-8bba-4a82-8882-e087ec1a2748" providerId="ADAL" clId="{AAE5922E-2D76-4A64-B5BE-99FC08A0D170}" dt="2026-09-28T06:56:33.071" v="10" actId="478"/>
          <ac:spMkLst>
            <pc:docMk/>
            <pc:sldMk cId="0" sldId="269"/>
            <ac:spMk id="5" creationId="{00000000-0000-0000-0000-000000000000}"/>
          </ac:spMkLst>
        </pc:spChg>
        <pc:spChg chg="add del mod">
          <ac:chgData name="Virágh Andrea Ildikó" userId="286b9511-8bba-4a82-8882-e087ec1a2748" providerId="ADAL" clId="{AAE5922E-2D76-4A64-B5BE-99FC08A0D170}" dt="2026-09-28T06:56:59.228" v="15" actId="1076"/>
          <ac:spMkLst>
            <pc:docMk/>
            <pc:sldMk cId="0" sldId="269"/>
            <ac:spMk id="6" creationId="{00000000-0000-0000-0000-000000000000}"/>
          </ac:spMkLst>
        </pc:spChg>
        <pc:spChg chg="add del mod">
          <ac:chgData name="Virágh Andrea Ildikó" userId="286b9511-8bba-4a82-8882-e087ec1a2748" providerId="ADAL" clId="{AAE5922E-2D76-4A64-B5BE-99FC08A0D170}" dt="2026-09-28T06:57:02.930" v="16" actId="478"/>
          <ac:spMkLst>
            <pc:docMk/>
            <pc:sldMk cId="0" sldId="269"/>
            <ac:spMk id="7" creationId="{00000000-0000-0000-0000-000000000000}"/>
          </ac:spMkLst>
        </pc:spChg>
      </pc:sldChg>
      <pc:sldChg chg="add del ord setBg">
        <pc:chgData name="Virágh Andrea Ildikó" userId="286b9511-8bba-4a82-8882-e087ec1a2748" providerId="ADAL" clId="{AAE5922E-2D76-4A64-B5BE-99FC08A0D170}" dt="2026-09-28T07:31:49.790" v="57" actId="47"/>
        <pc:sldMkLst>
          <pc:docMk/>
          <pc:sldMk cId="0" sldId="270"/>
        </pc:sldMkLst>
      </pc:sldChg>
      <pc:sldChg chg="modSp add del mod ord">
        <pc:chgData name="Virágh Andrea Ildikó" userId="286b9511-8bba-4a82-8882-e087ec1a2748" providerId="ADAL" clId="{AAE5922E-2D76-4A64-B5BE-99FC08A0D170}" dt="2026-09-28T07:31:49.790" v="57" actId="47"/>
        <pc:sldMkLst>
          <pc:docMk/>
          <pc:sldMk cId="129909366" sldId="271"/>
        </pc:sldMkLst>
        <pc:spChg chg="mod">
          <ac:chgData name="Virágh Andrea Ildikó" userId="286b9511-8bba-4a82-8882-e087ec1a2748" providerId="ADAL" clId="{AAE5922E-2D76-4A64-B5BE-99FC08A0D170}" dt="2026-09-28T07:13:12.448" v="44" actId="1076"/>
          <ac:spMkLst>
            <pc:docMk/>
            <pc:sldMk cId="129909366" sldId="271"/>
            <ac:spMk id="3" creationId="{86A1E8E2-0B85-C3D8-6503-AB4708B98EB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3128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mnt/data/smts_header_wi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04" y="296609"/>
            <a:ext cx="11594592" cy="37947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4724591"/>
            <a:ext cx="66751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062B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Presentation title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731520" y="5757958"/>
            <a:ext cx="8096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Presenter name · Institution · Date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381000" y="6486525"/>
            <a:ext cx="10934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96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October 2026   ·   Széchenyi István University   ·   Sustainable Mobility and Transportation Symposium 2026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1525250" y="6486525"/>
            <a:ext cx="3333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496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mts_header_thin_fix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13258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1325880"/>
            <a:ext cx="12191695" cy="27432"/>
          </a:xfrm>
          <a:prstGeom prst="rect">
            <a:avLst/>
          </a:prstGeom>
          <a:solidFill>
            <a:srgbClr val="D719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Text 1"/>
          <p:cNvSpPr/>
          <p:nvPr/>
        </p:nvSpPr>
        <p:spPr>
          <a:xfrm>
            <a:off x="530352" y="1828800"/>
            <a:ext cx="1078992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062B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Slide title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777240" y="3028950"/>
            <a:ext cx="48006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80" dirty="0">
                <a:solidFill>
                  <a:srgbClr val="0614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point 1
</a:t>
            </a:r>
            <a:endParaRPr lang="en-US" sz="2880" dirty="0"/>
          </a:p>
          <a:p>
            <a:r>
              <a:rPr lang="en-US" sz="2880" dirty="0">
                <a:solidFill>
                  <a:srgbClr val="0614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point 2
</a:t>
            </a:r>
            <a:endParaRPr lang="en-US" sz="2880" dirty="0"/>
          </a:p>
          <a:p>
            <a:r>
              <a:rPr lang="en-US" sz="2880" dirty="0">
                <a:solidFill>
                  <a:srgbClr val="0614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point 3
</a:t>
            </a:r>
            <a:endParaRPr lang="en-US" sz="2880" dirty="0"/>
          </a:p>
          <a:p>
            <a:r>
              <a:rPr lang="en-US" sz="2880" dirty="0">
                <a:solidFill>
                  <a:srgbClr val="0614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point 4</a:t>
            </a:r>
            <a:endParaRPr lang="en-US" sz="2880" dirty="0"/>
          </a:p>
        </p:txBody>
      </p:sp>
      <p:sp>
        <p:nvSpPr>
          <p:cNvPr id="6" name="Shape 3"/>
          <p:cNvSpPr/>
          <p:nvPr/>
        </p:nvSpPr>
        <p:spPr>
          <a:xfrm>
            <a:off x="6446520" y="2423160"/>
            <a:ext cx="5166360" cy="3063240"/>
          </a:xfrm>
          <a:prstGeom prst="rect">
            <a:avLst/>
          </a:prstGeom>
          <a:solidFill>
            <a:srgbClr val="EAF3FA">
              <a:alpha val="88000"/>
            </a:srgbClr>
          </a:solidFill>
          <a:ln w="12700">
            <a:solidFill>
              <a:srgbClr val="CBD8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4"/>
          <p:cNvSpPr/>
          <p:nvPr/>
        </p:nvSpPr>
        <p:spPr>
          <a:xfrm>
            <a:off x="6446520" y="3790188"/>
            <a:ext cx="5166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60799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Figure / chart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384048" y="6446520"/>
            <a:ext cx="11384280" cy="0"/>
          </a:xfrm>
          <a:prstGeom prst="line">
            <a:avLst/>
          </a:prstGeom>
          <a:noFill/>
          <a:ln w="15240">
            <a:solidFill>
              <a:srgbClr val="0077C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9" name="Text 6"/>
          <p:cNvSpPr/>
          <p:nvPr/>
        </p:nvSpPr>
        <p:spPr>
          <a:xfrm>
            <a:off x="381000" y="6486525"/>
            <a:ext cx="10934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96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October 2026   ·   Széchenyi István University   ·   Sustainable Mobility and Transportation Symposium 2026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1525250" y="6486525"/>
            <a:ext cx="3333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496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mts_header_thin_fix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13258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1325880"/>
            <a:ext cx="12191695" cy="27432"/>
          </a:xfrm>
          <a:prstGeom prst="rect">
            <a:avLst/>
          </a:prstGeom>
          <a:solidFill>
            <a:srgbClr val="D719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Text 1"/>
          <p:cNvSpPr/>
          <p:nvPr/>
        </p:nvSpPr>
        <p:spPr>
          <a:xfrm>
            <a:off x="530352" y="1783080"/>
            <a:ext cx="1078992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062B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Agenda</a:t>
            </a:r>
            <a:endParaRPr lang="en-US" sz="4800" dirty="0"/>
          </a:p>
        </p:txBody>
      </p:sp>
      <p:sp>
        <p:nvSpPr>
          <p:cNvPr id="5" name="Shape 2"/>
          <p:cNvSpPr/>
          <p:nvPr/>
        </p:nvSpPr>
        <p:spPr>
          <a:xfrm>
            <a:off x="777240" y="2624328"/>
            <a:ext cx="310896" cy="310896"/>
          </a:xfrm>
          <a:prstGeom prst="ellipse">
            <a:avLst/>
          </a:prstGeom>
          <a:solidFill>
            <a:srgbClr val="D719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6" name="Text 3"/>
          <p:cNvSpPr/>
          <p:nvPr/>
        </p:nvSpPr>
        <p:spPr>
          <a:xfrm>
            <a:off x="777240" y="2679192"/>
            <a:ext cx="310896" cy="2043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1298448" y="2587752"/>
            <a:ext cx="658368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20" dirty="0">
                <a:solidFill>
                  <a:srgbClr val="0614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and motivation</a:t>
            </a:r>
            <a:endParaRPr lang="en-US" sz="2520" dirty="0"/>
          </a:p>
        </p:txBody>
      </p:sp>
      <p:sp>
        <p:nvSpPr>
          <p:cNvPr id="8" name="Shape 5"/>
          <p:cNvSpPr/>
          <p:nvPr/>
        </p:nvSpPr>
        <p:spPr>
          <a:xfrm>
            <a:off x="777240" y="3218688"/>
            <a:ext cx="310896" cy="310896"/>
          </a:xfrm>
          <a:prstGeom prst="ellipse">
            <a:avLst/>
          </a:prstGeom>
          <a:solidFill>
            <a:srgbClr val="0077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9" name="Text 6"/>
          <p:cNvSpPr/>
          <p:nvPr/>
        </p:nvSpPr>
        <p:spPr>
          <a:xfrm>
            <a:off x="777240" y="3273552"/>
            <a:ext cx="310896" cy="2043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1298448" y="3182112"/>
            <a:ext cx="658368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20" dirty="0">
                <a:solidFill>
                  <a:srgbClr val="0614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Research question / objective</a:t>
            </a:r>
            <a:endParaRPr lang="en-US" sz="2520" dirty="0"/>
          </a:p>
        </p:txBody>
      </p:sp>
      <p:sp>
        <p:nvSpPr>
          <p:cNvPr id="11" name="Shape 8"/>
          <p:cNvSpPr/>
          <p:nvPr/>
        </p:nvSpPr>
        <p:spPr>
          <a:xfrm>
            <a:off x="777240" y="3813048"/>
            <a:ext cx="310896" cy="310896"/>
          </a:xfrm>
          <a:prstGeom prst="ellipse">
            <a:avLst/>
          </a:prstGeom>
          <a:solidFill>
            <a:srgbClr val="0077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2" name="Text 9"/>
          <p:cNvSpPr/>
          <p:nvPr/>
        </p:nvSpPr>
        <p:spPr>
          <a:xfrm>
            <a:off x="777240" y="3867912"/>
            <a:ext cx="310896" cy="2043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1298448" y="3776472"/>
            <a:ext cx="658368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20" dirty="0">
                <a:solidFill>
                  <a:srgbClr val="0614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Methodology</a:t>
            </a:r>
            <a:endParaRPr lang="en-US" sz="2520" dirty="0"/>
          </a:p>
        </p:txBody>
      </p:sp>
      <p:sp>
        <p:nvSpPr>
          <p:cNvPr id="14" name="Shape 11"/>
          <p:cNvSpPr/>
          <p:nvPr/>
        </p:nvSpPr>
        <p:spPr>
          <a:xfrm>
            <a:off x="777240" y="4407408"/>
            <a:ext cx="310896" cy="310896"/>
          </a:xfrm>
          <a:prstGeom prst="ellipse">
            <a:avLst/>
          </a:prstGeom>
          <a:solidFill>
            <a:srgbClr val="0077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5" name="Text 12"/>
          <p:cNvSpPr/>
          <p:nvPr/>
        </p:nvSpPr>
        <p:spPr>
          <a:xfrm>
            <a:off x="777240" y="4462272"/>
            <a:ext cx="310896" cy="2043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1298448" y="4370832"/>
            <a:ext cx="658368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20" dirty="0">
                <a:solidFill>
                  <a:srgbClr val="0614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Results</a:t>
            </a:r>
            <a:endParaRPr lang="en-US" sz="2520" dirty="0"/>
          </a:p>
        </p:txBody>
      </p:sp>
      <p:sp>
        <p:nvSpPr>
          <p:cNvPr id="17" name="Shape 14"/>
          <p:cNvSpPr/>
          <p:nvPr/>
        </p:nvSpPr>
        <p:spPr>
          <a:xfrm>
            <a:off x="777240" y="5001768"/>
            <a:ext cx="310896" cy="310896"/>
          </a:xfrm>
          <a:prstGeom prst="ellipse">
            <a:avLst/>
          </a:prstGeom>
          <a:solidFill>
            <a:srgbClr val="0077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8" name="Text 15"/>
          <p:cNvSpPr/>
          <p:nvPr/>
        </p:nvSpPr>
        <p:spPr>
          <a:xfrm>
            <a:off x="777240" y="5056632"/>
            <a:ext cx="310896" cy="2043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1298448" y="4965192"/>
            <a:ext cx="658368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20" dirty="0">
                <a:solidFill>
                  <a:srgbClr val="0614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Discussion and next steps</a:t>
            </a:r>
            <a:endParaRPr lang="en-US" sz="2520" dirty="0"/>
          </a:p>
        </p:txBody>
      </p:sp>
      <p:sp>
        <p:nvSpPr>
          <p:cNvPr id="20" name="Shape 17"/>
          <p:cNvSpPr/>
          <p:nvPr/>
        </p:nvSpPr>
        <p:spPr>
          <a:xfrm>
            <a:off x="9006840" y="2880360"/>
            <a:ext cx="2148840" cy="2148840"/>
          </a:xfrm>
          <a:prstGeom prst="rect">
            <a:avLst/>
          </a:prstGeom>
          <a:solidFill>
            <a:srgbClr val="EAF3FA">
              <a:alpha val="88000"/>
            </a:srgbClr>
          </a:solidFill>
          <a:ln w="12700">
            <a:solidFill>
              <a:srgbClr val="CBD8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1" name="Text 18"/>
          <p:cNvSpPr/>
          <p:nvPr/>
        </p:nvSpPr>
        <p:spPr>
          <a:xfrm>
            <a:off x="9006840" y="3790188"/>
            <a:ext cx="214884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60799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Icon / image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384048" y="6446520"/>
            <a:ext cx="11384280" cy="0"/>
          </a:xfrm>
          <a:prstGeom prst="line">
            <a:avLst/>
          </a:prstGeom>
          <a:noFill/>
          <a:ln w="15240">
            <a:solidFill>
              <a:srgbClr val="0077C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3" name="Text 6"/>
          <p:cNvSpPr/>
          <p:nvPr/>
        </p:nvSpPr>
        <p:spPr>
          <a:xfrm>
            <a:off x="381000" y="6486525"/>
            <a:ext cx="10934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96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October 2026   ·   Széchenyi István University   ·   Sustainable Mobility and Transportation Symposium 2026</a:t>
            </a:r>
            <a:endParaRPr lang="en-US" sz="1200" dirty="0"/>
          </a:p>
        </p:txBody>
      </p:sp>
      <p:sp>
        <p:nvSpPr>
          <p:cNvPr id="24" name="Text 7"/>
          <p:cNvSpPr/>
          <p:nvPr/>
        </p:nvSpPr>
        <p:spPr>
          <a:xfrm>
            <a:off x="11525250" y="6486525"/>
            <a:ext cx="3333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496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mts_header_thin_fix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13258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1325880"/>
            <a:ext cx="12191695" cy="27432"/>
          </a:xfrm>
          <a:prstGeom prst="rect">
            <a:avLst/>
          </a:prstGeom>
          <a:solidFill>
            <a:srgbClr val="D719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Text 1"/>
          <p:cNvSpPr/>
          <p:nvPr/>
        </p:nvSpPr>
        <p:spPr>
          <a:xfrm>
            <a:off x="530352" y="1755648"/>
            <a:ext cx="1078992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62B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Research result / data slide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566928" y="2331720"/>
            <a:ext cx="10515600" cy="282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this slide for one clear figure and one key interpretation.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594360" y="2788920"/>
            <a:ext cx="7543800" cy="2880360"/>
          </a:xfrm>
          <a:prstGeom prst="rect">
            <a:avLst/>
          </a:prstGeom>
          <a:solidFill>
            <a:srgbClr val="EAF3FA">
              <a:alpha val="88000"/>
            </a:srgbClr>
          </a:solidFill>
          <a:ln w="12700">
            <a:solidFill>
              <a:srgbClr val="CBD8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4"/>
          <p:cNvSpPr/>
          <p:nvPr/>
        </p:nvSpPr>
        <p:spPr>
          <a:xfrm>
            <a:off x="594360" y="4064508"/>
            <a:ext cx="7543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60799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Main chart / table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8549640" y="2788920"/>
            <a:ext cx="2834640" cy="2880360"/>
          </a:xfrm>
          <a:prstGeom prst="rect">
            <a:avLst/>
          </a:prstGeom>
          <a:solidFill>
            <a:srgbClr val="F7FAFD"/>
          </a:solidFill>
          <a:ln w="12700">
            <a:solidFill>
              <a:srgbClr val="CBD8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9" name="Text 6"/>
          <p:cNvSpPr/>
          <p:nvPr/>
        </p:nvSpPr>
        <p:spPr>
          <a:xfrm>
            <a:off x="8796528" y="3127248"/>
            <a:ext cx="237744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62B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Key takeaway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8796528" y="3771900"/>
            <a:ext cx="2331720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723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result and its relevance.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8796528" y="4992624"/>
            <a:ext cx="1115568" cy="347472"/>
          </a:xfrm>
          <a:prstGeom prst="roundRect">
            <a:avLst>
              <a:gd name="adj" fmla="val 15789"/>
            </a:avLst>
          </a:prstGeom>
          <a:solidFill>
            <a:srgbClr val="D719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2" name="Text 9"/>
          <p:cNvSpPr/>
          <p:nvPr/>
        </p:nvSpPr>
        <p:spPr>
          <a:xfrm>
            <a:off x="8796528" y="5061204"/>
            <a:ext cx="1115568" cy="1885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RESULT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84048" y="6446520"/>
            <a:ext cx="11384280" cy="0"/>
          </a:xfrm>
          <a:prstGeom prst="line">
            <a:avLst/>
          </a:prstGeom>
          <a:noFill/>
          <a:ln w="15240">
            <a:solidFill>
              <a:srgbClr val="0077C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4" name="Text 6"/>
          <p:cNvSpPr/>
          <p:nvPr/>
        </p:nvSpPr>
        <p:spPr>
          <a:xfrm>
            <a:off x="381000" y="6486525"/>
            <a:ext cx="10934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96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October 2026   ·   Széchenyi István University   ·   Sustainable Mobility and Transportation Symposium 2026</a:t>
            </a:r>
            <a:endParaRPr lang="en-US" sz="1200" dirty="0"/>
          </a:p>
        </p:txBody>
      </p:sp>
      <p:sp>
        <p:nvSpPr>
          <p:cNvPr id="15" name="Text 7"/>
          <p:cNvSpPr/>
          <p:nvPr/>
        </p:nvSpPr>
        <p:spPr>
          <a:xfrm>
            <a:off x="11525250" y="6486525"/>
            <a:ext cx="3333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496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mts_header_thin_fix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13258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1325880"/>
            <a:ext cx="12191695" cy="27432"/>
          </a:xfrm>
          <a:prstGeom prst="rect">
            <a:avLst/>
          </a:prstGeom>
          <a:solidFill>
            <a:srgbClr val="D719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Text 1"/>
          <p:cNvSpPr/>
          <p:nvPr/>
        </p:nvSpPr>
        <p:spPr>
          <a:xfrm>
            <a:off x="530352" y="1764792"/>
            <a:ext cx="1078992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62B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Method and interpretation</a:t>
            </a:r>
            <a:endParaRPr lang="en-US" sz="4000" dirty="0"/>
          </a:p>
        </p:txBody>
      </p:sp>
      <p:sp>
        <p:nvSpPr>
          <p:cNvPr id="5" name="Shape 2"/>
          <p:cNvSpPr/>
          <p:nvPr/>
        </p:nvSpPr>
        <p:spPr>
          <a:xfrm>
            <a:off x="640080" y="2514600"/>
            <a:ext cx="5257800" cy="3337560"/>
          </a:xfrm>
          <a:prstGeom prst="rect">
            <a:avLst/>
          </a:prstGeom>
          <a:solidFill>
            <a:srgbClr val="EAF3FA"/>
          </a:solidFill>
          <a:ln w="12700">
            <a:solidFill>
              <a:srgbClr val="CBD8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6" name="Shape 3"/>
          <p:cNvSpPr/>
          <p:nvPr/>
        </p:nvSpPr>
        <p:spPr>
          <a:xfrm>
            <a:off x="6309360" y="2514600"/>
            <a:ext cx="5257800" cy="333756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8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4"/>
          <p:cNvSpPr/>
          <p:nvPr/>
        </p:nvSpPr>
        <p:spPr>
          <a:xfrm>
            <a:off x="960120" y="2834640"/>
            <a:ext cx="2286000" cy="282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719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METHOD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960120" y="3182112"/>
            <a:ext cx="4480560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62B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was examined?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960120" y="3657600"/>
            <a:ext cx="4389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20" dirty="0">
                <a:solidFill>
                  <a:srgbClr val="0614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sample</a:t>
            </a:r>
            <a:endParaRPr lang="en-US" sz="1920" dirty="0"/>
          </a:p>
          <a:p>
            <a:pPr marL="0" indent="0">
              <a:buNone/>
            </a:pPr>
            <a:r>
              <a:rPr lang="en-US" sz="1920" dirty="0">
                <a:solidFill>
                  <a:srgbClr val="0614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data source</a:t>
            </a:r>
            <a:endParaRPr lang="en-US" sz="1920" dirty="0"/>
          </a:p>
          <a:p>
            <a:pPr marL="0" indent="0">
              <a:buNone/>
            </a:pPr>
            <a:r>
              <a:rPr lang="en-US" sz="1920" dirty="0">
                <a:solidFill>
                  <a:srgbClr val="0614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analytical method</a:t>
            </a:r>
            <a:endParaRPr lang="en-US" sz="1920" dirty="0"/>
          </a:p>
        </p:txBody>
      </p:sp>
      <p:sp>
        <p:nvSpPr>
          <p:cNvPr id="10" name="Text 7"/>
          <p:cNvSpPr/>
          <p:nvPr/>
        </p:nvSpPr>
        <p:spPr>
          <a:xfrm>
            <a:off x="6629400" y="2834640"/>
            <a:ext cx="2651760" cy="282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719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INTERPRETATION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6629400" y="3182112"/>
            <a:ext cx="4480560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62B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does it show?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629400" y="3657600"/>
            <a:ext cx="4389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20" dirty="0">
                <a:solidFill>
                  <a:srgbClr val="0614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main finding</a:t>
            </a:r>
            <a:endParaRPr lang="en-US" sz="1920" dirty="0"/>
          </a:p>
          <a:p>
            <a:pPr marL="0" indent="0">
              <a:buNone/>
            </a:pPr>
            <a:r>
              <a:rPr lang="en-US" sz="1920" dirty="0">
                <a:solidFill>
                  <a:srgbClr val="0614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practical relevance</a:t>
            </a:r>
            <a:endParaRPr lang="en-US" sz="1920" dirty="0"/>
          </a:p>
          <a:p>
            <a:pPr marL="0" indent="0">
              <a:buNone/>
            </a:pPr>
            <a:r>
              <a:rPr lang="en-US" sz="1920" dirty="0">
                <a:solidFill>
                  <a:srgbClr val="0614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limitation</a:t>
            </a:r>
            <a:endParaRPr lang="en-US" sz="1920" dirty="0"/>
          </a:p>
        </p:txBody>
      </p:sp>
      <p:sp>
        <p:nvSpPr>
          <p:cNvPr id="13" name="Shape 10"/>
          <p:cNvSpPr/>
          <p:nvPr/>
        </p:nvSpPr>
        <p:spPr>
          <a:xfrm>
            <a:off x="384048" y="6446520"/>
            <a:ext cx="11384280" cy="0"/>
          </a:xfrm>
          <a:prstGeom prst="line">
            <a:avLst/>
          </a:prstGeom>
          <a:noFill/>
          <a:ln w="15240">
            <a:solidFill>
              <a:srgbClr val="0077C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4" name="Text 6"/>
          <p:cNvSpPr/>
          <p:nvPr/>
        </p:nvSpPr>
        <p:spPr>
          <a:xfrm>
            <a:off x="381000" y="6486525"/>
            <a:ext cx="10934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96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October 2026   ·   Széchenyi István University   ·   Sustainable Mobility and Transportation Symposium 2026</a:t>
            </a:r>
            <a:endParaRPr lang="en-US" sz="1200" dirty="0"/>
          </a:p>
        </p:txBody>
      </p:sp>
      <p:sp>
        <p:nvSpPr>
          <p:cNvPr id="15" name="Text 7"/>
          <p:cNvSpPr/>
          <p:nvPr/>
        </p:nvSpPr>
        <p:spPr>
          <a:xfrm>
            <a:off x="11525250" y="6486525"/>
            <a:ext cx="3333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496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mts_header_thin_fix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13258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1325880"/>
            <a:ext cx="12191695" cy="27432"/>
          </a:xfrm>
          <a:prstGeom prst="rect">
            <a:avLst/>
          </a:prstGeom>
          <a:solidFill>
            <a:srgbClr val="D719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" name="Text 1"/>
          <p:cNvSpPr/>
          <p:nvPr/>
        </p:nvSpPr>
        <p:spPr>
          <a:xfrm>
            <a:off x="530352" y="1764792"/>
            <a:ext cx="1078992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62B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Key message slide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822960" y="2606040"/>
            <a:ext cx="3657600" cy="12824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160" b="1" dirty="0">
                <a:solidFill>
                  <a:srgbClr val="D719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37%</a:t>
            </a:r>
            <a:endParaRPr lang="en-US" sz="8160" dirty="0"/>
          </a:p>
        </p:txBody>
      </p:sp>
      <p:sp>
        <p:nvSpPr>
          <p:cNvPr id="6" name="Text 3"/>
          <p:cNvSpPr/>
          <p:nvPr/>
        </p:nvSpPr>
        <p:spPr>
          <a:xfrm>
            <a:off x="868680" y="3829050"/>
            <a:ext cx="475488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62B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Main finding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896112" y="4667250"/>
            <a:ext cx="45720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Highlight one number, one trend or one conclusion.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6400800" y="2514600"/>
            <a:ext cx="5166360" cy="2880360"/>
          </a:xfrm>
          <a:prstGeom prst="rect">
            <a:avLst/>
          </a:prstGeom>
          <a:solidFill>
            <a:srgbClr val="EAF3FA">
              <a:alpha val="88000"/>
            </a:srgbClr>
          </a:solidFill>
          <a:ln w="12700">
            <a:solidFill>
              <a:srgbClr val="CBD8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9" name="Text 6"/>
          <p:cNvSpPr/>
          <p:nvPr/>
        </p:nvSpPr>
        <p:spPr>
          <a:xfrm>
            <a:off x="6400800" y="3790188"/>
            <a:ext cx="5166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60799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Supporting visual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384048" y="6446520"/>
            <a:ext cx="11384280" cy="0"/>
          </a:xfrm>
          <a:prstGeom prst="line">
            <a:avLst/>
          </a:prstGeom>
          <a:noFill/>
          <a:ln w="15240">
            <a:solidFill>
              <a:srgbClr val="0077C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1" name="Text 6"/>
          <p:cNvSpPr/>
          <p:nvPr/>
        </p:nvSpPr>
        <p:spPr>
          <a:xfrm>
            <a:off x="381000" y="6486525"/>
            <a:ext cx="10934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96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October 2026   ·   Széchenyi István University   ·   Sustainable Mobility and Transportation Symposium 2026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11525250" y="6486525"/>
            <a:ext cx="3333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496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130759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307592"/>
            <a:ext cx="12191695" cy="22860"/>
          </a:xfrm>
          <a:prstGeom prst="rect">
            <a:avLst/>
          </a:prstGeom>
          <a:solidFill>
            <a:srgbClr val="D81E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691640"/>
            <a:ext cx="8046720" cy="62865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/>
            <a:r>
              <a:rPr sz="4000" b="1">
                <a:solidFill>
                  <a:srgbClr val="072E63"/>
                </a:solidFill>
                <a:latin typeface="Aptos"/>
              </a:rPr>
              <a:t>Comparison / decision matrix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2064" y="2362200"/>
            <a:ext cx="9966960" cy="3048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/>
            <a:r>
              <a:rPr sz="1800" b="0">
                <a:solidFill>
                  <a:srgbClr val="5D7392"/>
                </a:solidFill>
                <a:latin typeface="Aptos"/>
              </a:rPr>
              <a:t>Compare alternatives, criteria or scenarios.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2651760"/>
            <a:ext cx="11201400" cy="3520440"/>
          </a:xfrm>
          <a:prstGeom prst="roundRect">
            <a:avLst/>
          </a:prstGeom>
          <a:solidFill>
            <a:srgbClr val="F5F8FC"/>
          </a:solidFill>
          <a:ln w="10160">
            <a:solidFill>
              <a:srgbClr val="C3D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2880360"/>
          <a:ext cx="7909560" cy="2706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5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5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Aptos"/>
                        </a:rPr>
                        <a:t>Criteria</a:t>
                      </a:r>
                    </a:p>
                  </a:txBody>
                  <a:tcPr anchor="ctr">
                    <a:solidFill>
                      <a:srgbClr val="072E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Aptos"/>
                        </a:rPr>
                        <a:t>Option 1</a:t>
                      </a:r>
                    </a:p>
                  </a:txBody>
                  <a:tcPr anchor="ctr">
                    <a:solidFill>
                      <a:srgbClr val="072E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Aptos"/>
                        </a:rPr>
                        <a:t>Option 2</a:t>
                      </a:r>
                    </a:p>
                  </a:txBody>
                  <a:tcPr anchor="ctr">
                    <a:solidFill>
                      <a:srgbClr val="072E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Aptos"/>
                        </a:rPr>
                        <a:t>Decision</a:t>
                      </a:r>
                    </a:p>
                  </a:txBody>
                  <a:tcPr anchor="ctr">
                    <a:solidFill>
                      <a:srgbClr val="072E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072E63"/>
                          </a:solidFill>
                          <a:latin typeface="Aptos"/>
                        </a:rPr>
                        <a:t>Impact</a:t>
                      </a:r>
                    </a:p>
                  </a:txBody>
                  <a:tcPr anchor="ctr"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>
                          <a:solidFill>
                            <a:srgbClr val="04162B"/>
                          </a:solidFill>
                          <a:latin typeface="Aptos"/>
                        </a:rPr>
                        <a:t>Key benefit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>
                          <a:solidFill>
                            <a:srgbClr val="04162B"/>
                          </a:solidFill>
                          <a:latin typeface="Aptos"/>
                        </a:rPr>
                        <a:t>Key benefit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072E63"/>
                          </a:solidFill>
                          <a:latin typeface="Aptos"/>
                        </a:rPr>
                        <a:t>Preferred route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072E63"/>
                          </a:solidFill>
                          <a:latin typeface="Aptos"/>
                        </a:rPr>
                        <a:t>Feasibility</a:t>
                      </a:r>
                    </a:p>
                  </a:txBody>
                  <a:tcPr anchor="ctr"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>
                          <a:solidFill>
                            <a:srgbClr val="04162B"/>
                          </a:solidFill>
                          <a:latin typeface="Aptos"/>
                        </a:rPr>
                        <a:t>Resources / risk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>
                          <a:solidFill>
                            <a:srgbClr val="04162B"/>
                          </a:solidFill>
                          <a:latin typeface="Aptos"/>
                        </a:rPr>
                        <a:t>Resources / risk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072E63"/>
                          </a:solidFill>
                          <a:latin typeface="Aptos"/>
                        </a:rPr>
                        <a:t>Trade-off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072E63"/>
                          </a:solidFill>
                          <a:latin typeface="Aptos"/>
                        </a:rPr>
                        <a:t>Evidence</a:t>
                      </a:r>
                    </a:p>
                  </a:txBody>
                  <a:tcPr anchor="ctr"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>
                          <a:solidFill>
                            <a:srgbClr val="04162B"/>
                          </a:solidFill>
                          <a:latin typeface="Aptos"/>
                        </a:rPr>
                        <a:t>Data point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>
                          <a:solidFill>
                            <a:srgbClr val="04162B"/>
                          </a:solidFill>
                          <a:latin typeface="Aptos"/>
                        </a:rPr>
                        <a:t>Data point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072E63"/>
                          </a:solidFill>
                          <a:latin typeface="Aptos"/>
                        </a:rPr>
                        <a:t>Next step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8823960" y="2880360"/>
            <a:ext cx="251460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3D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052560" y="3133725"/>
            <a:ext cx="2011680" cy="333375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/>
            <a:r>
              <a:rPr sz="1400" b="1">
                <a:solidFill>
                  <a:srgbClr val="D81E05"/>
                </a:solidFill>
                <a:latin typeface="Aptos"/>
              </a:rPr>
              <a:t>KEY TAKEAWAY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52560" y="3695700"/>
            <a:ext cx="2011680" cy="9144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/>
            <a:r>
              <a:rPr sz="2200" b="1" dirty="0">
                <a:solidFill>
                  <a:srgbClr val="072E63"/>
                </a:solidFill>
                <a:latin typeface="Aptos"/>
              </a:rPr>
              <a:t>Your recommendation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52560" y="4676775"/>
            <a:ext cx="2011680" cy="6477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/>
            <a:r>
              <a:rPr sz="1700" b="0" dirty="0">
                <a:solidFill>
                  <a:srgbClr val="5D7392"/>
                </a:solidFill>
                <a:latin typeface="Aptos"/>
              </a:rPr>
              <a:t>Add evidence or a limitation.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052560" y="5321808"/>
            <a:ext cx="960120" cy="256032"/>
          </a:xfrm>
          <a:prstGeom prst="roundRect">
            <a:avLst/>
          </a:prstGeom>
          <a:solidFill>
            <a:srgbClr val="D81E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62288" y="5362575"/>
            <a:ext cx="904875" cy="238125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DECIDE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65760" y="6446520"/>
            <a:ext cx="11475720" cy="10972"/>
          </a:xfrm>
          <a:prstGeom prst="rect">
            <a:avLst/>
          </a:prstGeom>
          <a:solidFill>
            <a:srgbClr val="007A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 6"/>
          <p:cNvSpPr/>
          <p:nvPr/>
        </p:nvSpPr>
        <p:spPr>
          <a:xfrm>
            <a:off x="381000" y="6486525"/>
            <a:ext cx="10934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96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October 2026   ·   Széchenyi István University   ·   Sustainable Mobility and Transportation Symposium 2026</a:t>
            </a:r>
            <a:endParaRPr lang="en-US" sz="1200" dirty="0"/>
          </a:p>
        </p:txBody>
      </p:sp>
      <p:sp>
        <p:nvSpPr>
          <p:cNvPr id="16" name="Text 7"/>
          <p:cNvSpPr/>
          <p:nvPr/>
        </p:nvSpPr>
        <p:spPr>
          <a:xfrm>
            <a:off x="11525250" y="6486525"/>
            <a:ext cx="3333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496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mts_header_thin_fix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13258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1325880"/>
            <a:ext cx="12191695" cy="27432"/>
          </a:xfrm>
          <a:prstGeom prst="rect">
            <a:avLst/>
          </a:prstGeom>
          <a:solidFill>
            <a:srgbClr val="D719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8" name="Shape 5"/>
          <p:cNvSpPr/>
          <p:nvPr/>
        </p:nvSpPr>
        <p:spPr>
          <a:xfrm>
            <a:off x="384048" y="6446520"/>
            <a:ext cx="11384280" cy="0"/>
          </a:xfrm>
          <a:prstGeom prst="line">
            <a:avLst/>
          </a:prstGeom>
          <a:noFill/>
          <a:ln w="15240">
            <a:solidFill>
              <a:srgbClr val="0077C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1" name="Slide title">
            <a:extLst>
              <a:ext uri="{FF2B5EF4-FFF2-40B4-BE49-F238E27FC236}">
                <a16:creationId xmlns:a16="http://schemas.microsoft.com/office/drawing/2014/main" id="{7B713040-0B6E-4622-AD98-73D8A65FE31D}"/>
              </a:ext>
            </a:extLst>
          </p:cNvPr>
          <p:cNvSpPr>
            <a:spLocks noGrp="1"/>
          </p:cNvSpPr>
          <p:nvPr/>
        </p:nvSpPr>
        <p:spPr>
          <a:xfrm>
            <a:off x="533400" y="1762125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4000" b="1">
                <a:solidFill>
                  <a:srgbClr val="0C3263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3263"/>
                </a:solidFill>
                <a:latin typeface="Aptos"/>
                <a:ea typeface="Aptos"/>
                <a:cs typeface="Aptos"/>
              </a:rPr>
              <a:t>Research process / project roadmap</a:t>
            </a:r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C13CEA88-0A74-429C-8091-972ECC4CA502}"/>
              </a:ext>
            </a:extLst>
          </p:cNvPr>
          <p:cNvSpPr>
            <a:spLocks noGrp="1"/>
          </p:cNvSpPr>
          <p:nvPr/>
        </p:nvSpPr>
        <p:spPr>
          <a:xfrm>
            <a:off x="571500" y="2419350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586987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86987"/>
                </a:solidFill>
                <a:latin typeface="Aptos"/>
                <a:ea typeface="Aptos"/>
                <a:cs typeface="Aptos"/>
              </a:rPr>
              <a:t>Present the main stages of your research, pilot study or implementation plan.</a:t>
            </a:r>
          </a:p>
        </p:txBody>
      </p:sp>
      <p:sp>
        <p:nvSpPr>
          <p:cNvPr id="13" name="Stage 1">
            <a:extLst>
              <a:ext uri="{FF2B5EF4-FFF2-40B4-BE49-F238E27FC236}">
                <a16:creationId xmlns:a16="http://schemas.microsoft.com/office/drawing/2014/main" id="{706E400F-B35F-4CE3-992C-4011A8090AE6}"/>
              </a:ext>
            </a:extLst>
          </p:cNvPr>
          <p:cNvSpPr>
            <a:spLocks noGrp="1"/>
          </p:cNvSpPr>
          <p:nvPr/>
        </p:nvSpPr>
        <p:spPr>
          <a:xfrm>
            <a:off x="571500" y="3209925"/>
            <a:ext cx="24288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5400" b="1">
                <a:solidFill>
                  <a:srgbClr val="D71900"/>
                </a:solidFill>
                <a:latin typeface="Aptos"/>
                <a:ea typeface="Aptos"/>
                <a:cs typeface="Aptos"/>
              </a:defRPr>
            </a:pPr>
            <a:r>
              <a:rPr sz="5400" b="1">
                <a:solidFill>
                  <a:srgbClr val="D7190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4" name="Stage heading 1">
            <a:extLst>
              <a:ext uri="{FF2B5EF4-FFF2-40B4-BE49-F238E27FC236}">
                <a16:creationId xmlns:a16="http://schemas.microsoft.com/office/drawing/2014/main" id="{226EEE4F-3C8D-4CBE-85F2-1067371B0834}"/>
              </a:ext>
            </a:extLst>
          </p:cNvPr>
          <p:cNvSpPr>
            <a:spLocks noGrp="1"/>
          </p:cNvSpPr>
          <p:nvPr/>
        </p:nvSpPr>
        <p:spPr>
          <a:xfrm>
            <a:off x="571500" y="4210050"/>
            <a:ext cx="24765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2300" b="1">
                <a:solidFill>
                  <a:srgbClr val="0C3263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0C3263"/>
                </a:solidFill>
                <a:latin typeface="Aptos"/>
                <a:ea typeface="Aptos"/>
                <a:cs typeface="Aptos"/>
              </a:rPr>
              <a:t>Research question</a:t>
            </a:r>
          </a:p>
        </p:txBody>
      </p:sp>
      <p:sp>
        <p:nvSpPr>
          <p:cNvPr id="15" name="Stage description 1">
            <a:extLst>
              <a:ext uri="{FF2B5EF4-FFF2-40B4-BE49-F238E27FC236}">
                <a16:creationId xmlns:a16="http://schemas.microsoft.com/office/drawing/2014/main" id="{817E1077-AF84-4EA5-B74D-34CD72C542C9}"/>
              </a:ext>
            </a:extLst>
          </p:cNvPr>
          <p:cNvSpPr>
            <a:spLocks noGrp="1"/>
          </p:cNvSpPr>
          <p:nvPr/>
        </p:nvSpPr>
        <p:spPr>
          <a:xfrm>
            <a:off x="571500" y="5048250"/>
            <a:ext cx="23907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344A66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344A66"/>
                </a:solidFill>
                <a:latin typeface="Aptos"/>
                <a:ea typeface="Aptos"/>
                <a:cs typeface="Aptos"/>
              </a:rPr>
              <a:t>Define the problem, scope and intended outcome.</a:t>
            </a:r>
          </a:p>
        </p:txBody>
      </p:sp>
      <p:sp>
        <p:nvSpPr>
          <p:cNvPr id="16" name="Stage detail 1">
            <a:extLst>
              <a:ext uri="{FF2B5EF4-FFF2-40B4-BE49-F238E27FC236}">
                <a16:creationId xmlns:a16="http://schemas.microsoft.com/office/drawing/2014/main" id="{5079AD02-0ADC-4A82-8B59-CD745DF0AB73}"/>
              </a:ext>
            </a:extLst>
          </p:cNvPr>
          <p:cNvSpPr>
            <a:spLocks noGrp="1"/>
          </p:cNvSpPr>
          <p:nvPr/>
        </p:nvSpPr>
        <p:spPr>
          <a:xfrm>
            <a:off x="571500" y="6019800"/>
            <a:ext cx="2390775" cy="276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400" b="0">
                <a:solidFill>
                  <a:srgbClr val="586987"/>
                </a:solidFill>
                <a:latin typeface="Aptos"/>
                <a:ea typeface="Aptos"/>
                <a:cs typeface="Aptos"/>
              </a:defRPr>
            </a:pPr>
            <a:r>
              <a:rPr sz="1400" b="0">
                <a:solidFill>
                  <a:srgbClr val="586987"/>
                </a:solidFill>
                <a:latin typeface="Aptos"/>
                <a:ea typeface="Aptos"/>
                <a:cs typeface="Aptos"/>
              </a:rPr>
              <a:t>Objective / scope</a:t>
            </a:r>
          </a:p>
        </p:txBody>
      </p:sp>
      <p:sp>
        <p:nvSpPr>
          <p:cNvPr id="17" name="Stage 2">
            <a:extLst>
              <a:ext uri="{FF2B5EF4-FFF2-40B4-BE49-F238E27FC236}">
                <a16:creationId xmlns:a16="http://schemas.microsoft.com/office/drawing/2014/main" id="{F21C98C7-14A4-4CDA-A2E5-89F643B4B5FF}"/>
              </a:ext>
            </a:extLst>
          </p:cNvPr>
          <p:cNvSpPr>
            <a:spLocks noGrp="1"/>
          </p:cNvSpPr>
          <p:nvPr/>
        </p:nvSpPr>
        <p:spPr>
          <a:xfrm>
            <a:off x="3429000" y="3209925"/>
            <a:ext cx="24288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5400" b="1">
                <a:solidFill>
                  <a:srgbClr val="0077C8"/>
                </a:solidFill>
                <a:latin typeface="Aptos"/>
                <a:ea typeface="Aptos"/>
                <a:cs typeface="Aptos"/>
              </a:defRPr>
            </a:pPr>
            <a:r>
              <a:rPr sz="5400" b="1">
                <a:solidFill>
                  <a:srgbClr val="0077C8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8" name="Stage heading 2">
            <a:extLst>
              <a:ext uri="{FF2B5EF4-FFF2-40B4-BE49-F238E27FC236}">
                <a16:creationId xmlns:a16="http://schemas.microsoft.com/office/drawing/2014/main" id="{44250EA1-96D8-47BF-9E07-0A0AC3656B6D}"/>
              </a:ext>
            </a:extLst>
          </p:cNvPr>
          <p:cNvSpPr>
            <a:spLocks noGrp="1"/>
          </p:cNvSpPr>
          <p:nvPr/>
        </p:nvSpPr>
        <p:spPr>
          <a:xfrm>
            <a:off x="3429000" y="4210050"/>
            <a:ext cx="24765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2300" b="1">
                <a:solidFill>
                  <a:srgbClr val="0C3263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0C3263"/>
                </a:solidFill>
                <a:latin typeface="Aptos"/>
                <a:ea typeface="Aptos"/>
                <a:cs typeface="Aptos"/>
              </a:rPr>
              <a:t>Method &amp; data</a:t>
            </a:r>
          </a:p>
        </p:txBody>
      </p:sp>
      <p:sp>
        <p:nvSpPr>
          <p:cNvPr id="19" name="Stage description 2">
            <a:extLst>
              <a:ext uri="{FF2B5EF4-FFF2-40B4-BE49-F238E27FC236}">
                <a16:creationId xmlns:a16="http://schemas.microsoft.com/office/drawing/2014/main" id="{4215AA08-FD90-4C00-8D03-A4890B604608}"/>
              </a:ext>
            </a:extLst>
          </p:cNvPr>
          <p:cNvSpPr>
            <a:spLocks noGrp="1"/>
          </p:cNvSpPr>
          <p:nvPr/>
        </p:nvSpPr>
        <p:spPr>
          <a:xfrm>
            <a:off x="3429000" y="5048250"/>
            <a:ext cx="23907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344A66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344A66"/>
                </a:solidFill>
                <a:latin typeface="Aptos"/>
                <a:ea typeface="Aptos"/>
                <a:cs typeface="Aptos"/>
              </a:rPr>
              <a:t>Describe the approach, sample and data sources.</a:t>
            </a:r>
          </a:p>
        </p:txBody>
      </p:sp>
      <p:sp>
        <p:nvSpPr>
          <p:cNvPr id="20" name="Stage detail 2">
            <a:extLst>
              <a:ext uri="{FF2B5EF4-FFF2-40B4-BE49-F238E27FC236}">
                <a16:creationId xmlns:a16="http://schemas.microsoft.com/office/drawing/2014/main" id="{C3E578BC-0C47-4C28-BD50-38E2CBF5C437}"/>
              </a:ext>
            </a:extLst>
          </p:cNvPr>
          <p:cNvSpPr>
            <a:spLocks noGrp="1"/>
          </p:cNvSpPr>
          <p:nvPr/>
        </p:nvSpPr>
        <p:spPr>
          <a:xfrm>
            <a:off x="3429000" y="6019800"/>
            <a:ext cx="2390775" cy="276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400" b="0">
                <a:solidFill>
                  <a:srgbClr val="586987"/>
                </a:solidFill>
                <a:latin typeface="Aptos"/>
                <a:ea typeface="Aptos"/>
                <a:cs typeface="Aptos"/>
              </a:defRPr>
            </a:pPr>
            <a:r>
              <a:rPr sz="1400" b="0">
                <a:solidFill>
                  <a:srgbClr val="586987"/>
                </a:solidFill>
                <a:latin typeface="Aptos"/>
                <a:ea typeface="Aptos"/>
                <a:cs typeface="Aptos"/>
              </a:rPr>
              <a:t>Method / dataset</a:t>
            </a:r>
          </a:p>
        </p:txBody>
      </p:sp>
      <p:sp>
        <p:nvSpPr>
          <p:cNvPr id="21" name="Stage 3">
            <a:extLst>
              <a:ext uri="{FF2B5EF4-FFF2-40B4-BE49-F238E27FC236}">
                <a16:creationId xmlns:a16="http://schemas.microsoft.com/office/drawing/2014/main" id="{8B467B66-99EE-4EF4-9EA1-F60C2BA888BF}"/>
              </a:ext>
            </a:extLst>
          </p:cNvPr>
          <p:cNvSpPr>
            <a:spLocks noGrp="1"/>
          </p:cNvSpPr>
          <p:nvPr/>
        </p:nvSpPr>
        <p:spPr>
          <a:xfrm>
            <a:off x="6286500" y="3209925"/>
            <a:ext cx="24288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5400" b="1">
                <a:solidFill>
                  <a:srgbClr val="0077C8"/>
                </a:solidFill>
                <a:latin typeface="Aptos"/>
                <a:ea typeface="Aptos"/>
                <a:cs typeface="Aptos"/>
              </a:defRPr>
            </a:pPr>
            <a:r>
              <a:rPr sz="5400" b="1">
                <a:solidFill>
                  <a:srgbClr val="0077C8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2" name="Stage heading 3">
            <a:extLst>
              <a:ext uri="{FF2B5EF4-FFF2-40B4-BE49-F238E27FC236}">
                <a16:creationId xmlns:a16="http://schemas.microsoft.com/office/drawing/2014/main" id="{65A5078B-98FB-4F8D-8504-F1C67F2EB292}"/>
              </a:ext>
            </a:extLst>
          </p:cNvPr>
          <p:cNvSpPr>
            <a:spLocks noGrp="1"/>
          </p:cNvSpPr>
          <p:nvPr/>
        </p:nvSpPr>
        <p:spPr>
          <a:xfrm>
            <a:off x="6286500" y="4210050"/>
            <a:ext cx="24765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2300" b="1">
                <a:solidFill>
                  <a:srgbClr val="0C3263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0C3263"/>
                </a:solidFill>
                <a:latin typeface="Aptos"/>
                <a:ea typeface="Aptos"/>
                <a:cs typeface="Aptos"/>
              </a:rPr>
              <a:t>Analysis &amp; results</a:t>
            </a:r>
          </a:p>
        </p:txBody>
      </p:sp>
      <p:sp>
        <p:nvSpPr>
          <p:cNvPr id="23" name="Stage description 3">
            <a:extLst>
              <a:ext uri="{FF2B5EF4-FFF2-40B4-BE49-F238E27FC236}">
                <a16:creationId xmlns:a16="http://schemas.microsoft.com/office/drawing/2014/main" id="{15F4739D-F09B-4D58-A95B-9AF5FAB33ADD}"/>
              </a:ext>
            </a:extLst>
          </p:cNvPr>
          <p:cNvSpPr>
            <a:spLocks noGrp="1"/>
          </p:cNvSpPr>
          <p:nvPr/>
        </p:nvSpPr>
        <p:spPr>
          <a:xfrm>
            <a:off x="6286500" y="5048250"/>
            <a:ext cx="23907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344A66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344A66"/>
                </a:solidFill>
                <a:latin typeface="Aptos"/>
                <a:ea typeface="Aptos"/>
                <a:cs typeface="Aptos"/>
              </a:rPr>
              <a:t>Summarise the key finding and supporting evidence.</a:t>
            </a:r>
          </a:p>
        </p:txBody>
      </p:sp>
      <p:sp>
        <p:nvSpPr>
          <p:cNvPr id="24" name="Stage detail 3">
            <a:extLst>
              <a:ext uri="{FF2B5EF4-FFF2-40B4-BE49-F238E27FC236}">
                <a16:creationId xmlns:a16="http://schemas.microsoft.com/office/drawing/2014/main" id="{C160A22A-EAB7-4A1D-9309-B100368CC779}"/>
              </a:ext>
            </a:extLst>
          </p:cNvPr>
          <p:cNvSpPr>
            <a:spLocks noGrp="1"/>
          </p:cNvSpPr>
          <p:nvPr/>
        </p:nvSpPr>
        <p:spPr>
          <a:xfrm>
            <a:off x="6286500" y="6019800"/>
            <a:ext cx="2390775" cy="276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400" b="0">
                <a:solidFill>
                  <a:srgbClr val="586987"/>
                </a:solidFill>
                <a:latin typeface="Aptos"/>
                <a:ea typeface="Aptos"/>
                <a:cs typeface="Aptos"/>
              </a:defRPr>
            </a:pPr>
            <a:r>
              <a:rPr sz="1400" b="0">
                <a:solidFill>
                  <a:srgbClr val="586987"/>
                </a:solidFill>
                <a:latin typeface="Aptos"/>
                <a:ea typeface="Aptos"/>
                <a:cs typeface="Aptos"/>
              </a:rPr>
              <a:t>Finding / validation</a:t>
            </a:r>
          </a:p>
        </p:txBody>
      </p:sp>
      <p:sp>
        <p:nvSpPr>
          <p:cNvPr id="25" name="Stage 4">
            <a:extLst>
              <a:ext uri="{FF2B5EF4-FFF2-40B4-BE49-F238E27FC236}">
                <a16:creationId xmlns:a16="http://schemas.microsoft.com/office/drawing/2014/main" id="{AC953845-33A1-4A10-AE46-5E6579E23F60}"/>
              </a:ext>
            </a:extLst>
          </p:cNvPr>
          <p:cNvSpPr>
            <a:spLocks noGrp="1"/>
          </p:cNvSpPr>
          <p:nvPr/>
        </p:nvSpPr>
        <p:spPr>
          <a:xfrm>
            <a:off x="9144000" y="3209925"/>
            <a:ext cx="24288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5400" b="1">
                <a:solidFill>
                  <a:srgbClr val="0077C8"/>
                </a:solidFill>
                <a:latin typeface="Aptos"/>
                <a:ea typeface="Aptos"/>
                <a:cs typeface="Aptos"/>
              </a:defRPr>
            </a:pPr>
            <a:r>
              <a:rPr sz="5400" b="1">
                <a:solidFill>
                  <a:srgbClr val="0077C8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6" name="Stage heading 4">
            <a:extLst>
              <a:ext uri="{FF2B5EF4-FFF2-40B4-BE49-F238E27FC236}">
                <a16:creationId xmlns:a16="http://schemas.microsoft.com/office/drawing/2014/main" id="{A3D4AD6F-BBBE-4B21-9FB3-ED44EEBDF257}"/>
              </a:ext>
            </a:extLst>
          </p:cNvPr>
          <p:cNvSpPr>
            <a:spLocks noGrp="1"/>
          </p:cNvSpPr>
          <p:nvPr/>
        </p:nvSpPr>
        <p:spPr>
          <a:xfrm>
            <a:off x="9144000" y="4210050"/>
            <a:ext cx="24765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2300" b="1">
                <a:solidFill>
                  <a:srgbClr val="0C3263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0C3263"/>
                </a:solidFill>
                <a:latin typeface="Aptos"/>
                <a:ea typeface="Aptos"/>
                <a:cs typeface="Aptos"/>
              </a:rPr>
              <a:t>Application</a:t>
            </a:r>
          </a:p>
        </p:txBody>
      </p:sp>
      <p:sp>
        <p:nvSpPr>
          <p:cNvPr id="27" name="Stage description 4">
            <a:extLst>
              <a:ext uri="{FF2B5EF4-FFF2-40B4-BE49-F238E27FC236}">
                <a16:creationId xmlns:a16="http://schemas.microsoft.com/office/drawing/2014/main" id="{F07EFB25-879C-42CF-BF34-FB15C2031738}"/>
              </a:ext>
            </a:extLst>
          </p:cNvPr>
          <p:cNvSpPr>
            <a:spLocks noGrp="1"/>
          </p:cNvSpPr>
          <p:nvPr/>
        </p:nvSpPr>
        <p:spPr>
          <a:xfrm>
            <a:off x="9144000" y="5048250"/>
            <a:ext cx="23907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344A66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344A66"/>
                </a:solidFill>
                <a:latin typeface="Aptos"/>
                <a:ea typeface="Aptos"/>
                <a:cs typeface="Aptos"/>
              </a:rPr>
              <a:t>Explain the practical use and the next step.</a:t>
            </a:r>
          </a:p>
        </p:txBody>
      </p:sp>
      <p:sp>
        <p:nvSpPr>
          <p:cNvPr id="28" name="Stage detail 4">
            <a:extLst>
              <a:ext uri="{FF2B5EF4-FFF2-40B4-BE49-F238E27FC236}">
                <a16:creationId xmlns:a16="http://schemas.microsoft.com/office/drawing/2014/main" id="{0067EDD8-005A-4C85-891B-F5FE4752902E}"/>
              </a:ext>
            </a:extLst>
          </p:cNvPr>
          <p:cNvSpPr>
            <a:spLocks noGrp="1"/>
          </p:cNvSpPr>
          <p:nvPr/>
        </p:nvSpPr>
        <p:spPr>
          <a:xfrm>
            <a:off x="9144000" y="6019800"/>
            <a:ext cx="2390775" cy="276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400" b="0">
                <a:solidFill>
                  <a:srgbClr val="586987"/>
                </a:solidFill>
                <a:latin typeface="Aptos"/>
                <a:ea typeface="Aptos"/>
                <a:cs typeface="Aptos"/>
              </a:defRPr>
            </a:pPr>
            <a:r>
              <a:rPr sz="1400" b="0">
                <a:solidFill>
                  <a:srgbClr val="586987"/>
                </a:solidFill>
                <a:latin typeface="Aptos"/>
                <a:ea typeface="Aptos"/>
                <a:cs typeface="Aptos"/>
              </a:rPr>
              <a:t>Impact / next step</a:t>
            </a:r>
          </a:p>
        </p:txBody>
      </p:sp>
      <p:sp>
        <p:nvSpPr>
          <p:cNvPr id="29" name="Text 6"/>
          <p:cNvSpPr/>
          <p:nvPr/>
        </p:nvSpPr>
        <p:spPr>
          <a:xfrm>
            <a:off x="381000" y="6486525"/>
            <a:ext cx="10934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96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October 2026   ·   Széchenyi István University   ·   Sustainable Mobility and Transportation Symposium 2026</a:t>
            </a:r>
            <a:endParaRPr lang="en-US" sz="1200" dirty="0"/>
          </a:p>
        </p:txBody>
      </p:sp>
      <p:sp>
        <p:nvSpPr>
          <p:cNvPr id="30" name="Text 7"/>
          <p:cNvSpPr/>
          <p:nvPr/>
        </p:nvSpPr>
        <p:spPr>
          <a:xfrm>
            <a:off x="11525250" y="6486525"/>
            <a:ext cx="3333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496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mts_header_wi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347472"/>
            <a:ext cx="11594592" cy="35661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434840"/>
            <a:ext cx="8487498" cy="785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062B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Thank you</a:t>
            </a:r>
            <a:r>
              <a:rPr lang="hu-HU" sz="5000" b="1" dirty="0">
                <a:solidFill>
                  <a:srgbClr val="062B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hu-HU" sz="5000" b="1" dirty="0" err="1">
                <a:solidFill>
                  <a:srgbClr val="062B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for</a:t>
            </a:r>
            <a:r>
              <a:rPr lang="hu-HU" sz="5000" b="1" dirty="0">
                <a:solidFill>
                  <a:srgbClr val="062B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hu-HU" sz="5000" b="1" dirty="0" err="1">
                <a:solidFill>
                  <a:srgbClr val="062B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your</a:t>
            </a:r>
            <a:r>
              <a:rPr lang="hu-HU" sz="5000" b="1" dirty="0">
                <a:solidFill>
                  <a:srgbClr val="062B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hu-HU" sz="5000" b="1" dirty="0" err="1">
                <a:solidFill>
                  <a:srgbClr val="062B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attention</a:t>
            </a:r>
            <a:r>
              <a:rPr lang="hu-HU" sz="5000" b="1" dirty="0">
                <a:solidFill>
                  <a:srgbClr val="062B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!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777240" y="5248275"/>
            <a:ext cx="438912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20" dirty="0">
                <a:solidFill>
                  <a:srgbClr val="D719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Questions &amp; Discussion</a:t>
            </a:r>
            <a:endParaRPr lang="en-US" sz="2520" dirty="0"/>
          </a:p>
        </p:txBody>
      </p:sp>
      <p:sp>
        <p:nvSpPr>
          <p:cNvPr id="5" name="Text 2"/>
          <p:cNvSpPr/>
          <p:nvPr/>
        </p:nvSpPr>
        <p:spPr>
          <a:xfrm>
            <a:off x="795528" y="59436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Presenter name · e-mail · institution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0195560" y="4823460"/>
            <a:ext cx="1234440" cy="1885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SMTS 2026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81000" y="6486525"/>
            <a:ext cx="10934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96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October 2026   ·   Széchenyi István University   ·   Sustainable Mobility and Transportation Symposium 2026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1525250" y="6486525"/>
            <a:ext cx="3333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496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419</Words>
  <Application>Microsoft Office PowerPoint</Application>
  <PresentationFormat>Szélesvásznú</PresentationFormat>
  <Paragraphs>111</Paragraphs>
  <Slides>9</Slides>
  <Notes>7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Széchenyi István Egyetem / SMTS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SMTS 2026 PPT sablon</dc:title>
  <dc:subject>SMTS 2026 PowerPoint template</dc:subject>
  <dc:creator>OpenAI</dc:creator>
  <cp:lastModifiedBy>Virágh Andrea Ildikó</cp:lastModifiedBy>
  <cp:revision>3</cp:revision>
  <dcterms:created xsi:type="dcterms:W3CDTF">2026-09-25T20:00:59Z</dcterms:created>
  <dcterms:modified xsi:type="dcterms:W3CDTF">2026-09-28T07:31:59Z</dcterms:modified>
</cp:coreProperties>
</file>